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649" r:id="rId2"/>
    <p:sldId id="650" r:id="rId3"/>
    <p:sldId id="651" r:id="rId4"/>
    <p:sldId id="652" r:id="rId5"/>
    <p:sldId id="653" r:id="rId6"/>
    <p:sldId id="654" r:id="rId7"/>
    <p:sldId id="655" r:id="rId8"/>
    <p:sldId id="656" r:id="rId9"/>
    <p:sldId id="657" r:id="rId10"/>
    <p:sldId id="658" r:id="rId11"/>
    <p:sldId id="659" r:id="rId12"/>
    <p:sldId id="660" r:id="rId13"/>
    <p:sldId id="661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69" r:id="rId22"/>
    <p:sldId id="670" r:id="rId23"/>
    <p:sldId id="671" r:id="rId24"/>
    <p:sldId id="672" r:id="rId25"/>
    <p:sldId id="673" r:id="rId26"/>
    <p:sldId id="674" r:id="rId27"/>
    <p:sldId id="675" r:id="rId28"/>
    <p:sldId id="676" r:id="rId29"/>
    <p:sldId id="677" r:id="rId30"/>
    <p:sldId id="678" r:id="rId31"/>
    <p:sldId id="679" r:id="rId32"/>
    <p:sldId id="680" r:id="rId33"/>
    <p:sldId id="681" r:id="rId34"/>
    <p:sldId id="682" r:id="rId35"/>
    <p:sldId id="683" r:id="rId36"/>
    <p:sldId id="684" r:id="rId37"/>
    <p:sldId id="685" r:id="rId38"/>
    <p:sldId id="686" r:id="rId39"/>
    <p:sldId id="601" r:id="rId40"/>
    <p:sldId id="588" r:id="rId41"/>
    <p:sldId id="689" r:id="rId42"/>
    <p:sldId id="687" r:id="rId43"/>
    <p:sldId id="572" r:id="rId44"/>
    <p:sldId id="573" r:id="rId45"/>
    <p:sldId id="575" r:id="rId46"/>
    <p:sldId id="576" r:id="rId47"/>
    <p:sldId id="578" r:id="rId48"/>
    <p:sldId id="579" r:id="rId49"/>
    <p:sldId id="580" r:id="rId50"/>
    <p:sldId id="581" r:id="rId51"/>
    <p:sldId id="582" r:id="rId52"/>
    <p:sldId id="583" r:id="rId53"/>
    <p:sldId id="584" r:id="rId54"/>
    <p:sldId id="585" r:id="rId55"/>
    <p:sldId id="589" r:id="rId56"/>
    <p:sldId id="590" r:id="rId57"/>
    <p:sldId id="591" r:id="rId58"/>
    <p:sldId id="592" r:id="rId59"/>
    <p:sldId id="593" r:id="rId60"/>
    <p:sldId id="594" r:id="rId61"/>
    <p:sldId id="595" r:id="rId62"/>
    <p:sldId id="596" r:id="rId63"/>
    <p:sldId id="688" r:id="rId64"/>
    <p:sldId id="597" r:id="rId65"/>
    <p:sldId id="598" r:id="rId66"/>
    <p:sldId id="648" r:id="rId67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9A4"/>
    <a:srgbClr val="869DBE"/>
    <a:srgbClr val="2EDEBC"/>
    <a:srgbClr val="006600"/>
    <a:srgbClr val="008080"/>
    <a:srgbClr val="5DA1CB"/>
    <a:srgbClr val="339933"/>
    <a:srgbClr val="5AC349"/>
    <a:srgbClr val="4274B0"/>
    <a:srgbClr val="457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>
      <p:cViewPr varScale="1">
        <p:scale>
          <a:sx n="105" d="100"/>
          <a:sy n="105" d="100"/>
        </p:scale>
        <p:origin x="-582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600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39.xml"/><Relationship Id="rId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19XWL11-40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package" Target="../embeddings/Microsoft_Word_Document222.docx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19XWL11-42.T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19XWL11-43.TIF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&#21517;&#24072;&#24494;&#28857;.TI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WLXKCXARJBS11-44.TI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2233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3344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21WLXKCXARJBS11-45.TI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4455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Word_Document555666.docx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6677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777888.docx"/><Relationship Id="rId4" Type="http://schemas.openxmlformats.org/officeDocument/2006/relationships/image" Target="21XRJWL11-48.TI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88999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9910101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Word_Document101010111111.docx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111112121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1-55.TI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2121213131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3131314141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23WLHNGK-8.TIF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4141415151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WLXKCXARJBS11-47.TIF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61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6161617171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7171718181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4.emf"/><Relationship Id="rId5" Type="http://schemas.openxmlformats.org/officeDocument/2006/relationships/package" Target="../embeddings/Microsoft_Word_Document181818191919.docx"/><Relationship Id="rId4" Type="http://schemas.openxmlformats.org/officeDocument/2006/relationships/image" Target="../media/image3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XRJWL11-51A.TIF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file:///F:\&#20154;&#25945;&#29289;&#29702;&#24517;&#20462;&#31532;&#19977;&#20876;&#65288;&#21512;&#29256;&#65289;\21XRJWL11-51B.TIF" TargetMode="Externa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package" Target="../embeddings/Microsoft_Word_Document191919202020.docx"/><Relationship Id="rId7" Type="http://schemas.openxmlformats.org/officeDocument/2006/relationships/package" Target="../embeddings/Microsoft_Word_Document21212122222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8.emf"/><Relationship Id="rId5" Type="http://schemas.openxmlformats.org/officeDocument/2006/relationships/package" Target="../embeddings/Microsoft_Word_Document202020212121.docx"/><Relationship Id="rId4" Type="http://schemas.openxmlformats.org/officeDocument/2006/relationships/image" Target="../media/image37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2222223232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0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3232324242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1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4242425252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3.emf"/><Relationship Id="rId5" Type="http://schemas.openxmlformats.org/officeDocument/2006/relationships/package" Target="../embeddings/Microsoft_Word_Document252525262626.docx"/><Relationship Id="rId4" Type="http://schemas.openxmlformats.org/officeDocument/2006/relationships/image" Target="../media/image42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1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39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39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21XRJWL11-52&#21152;1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slide" Target="slide4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5.emf"/><Relationship Id="rId1" Type="http://schemas.openxmlformats.org/officeDocument/2006/relationships/vmlDrawing" Target="../drawings/vmlDrawing20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26272727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6.emf"/><Relationship Id="rId1" Type="http://schemas.openxmlformats.org/officeDocument/2006/relationships/vmlDrawing" Target="../drawings/vmlDrawing21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27282828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slide" Target="slide4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7.emf"/><Relationship Id="rId1" Type="http://schemas.openxmlformats.org/officeDocument/2006/relationships/vmlDrawing" Target="../drawings/vmlDrawing22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28292929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23xkcwlrjbs11-58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slide" Target="slide4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file:///F:\&#20154;&#25945;&#29289;&#29702;&#24517;&#20462;&#31532;&#19977;&#20876;&#65288;&#21512;&#29256;&#65289;\23xkcwlrjbs11-59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0.emf"/><Relationship Id="rId1" Type="http://schemas.openxmlformats.org/officeDocument/2006/relationships/vmlDrawing" Target="../drawings/vmlDrawing23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29303030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file:///F:\&#20154;&#25945;&#29289;&#29702;&#24517;&#20462;&#31532;&#19977;&#20876;&#65288;&#21512;&#29256;&#65289;\22WLLKBS3-33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2.emf"/><Relationship Id="rId1" Type="http://schemas.openxmlformats.org/officeDocument/2006/relationships/vmlDrawing" Target="../drawings/vmlDrawing24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30313131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file:///F:\&#20154;&#25945;&#29289;&#29702;&#24517;&#20462;&#31532;&#19977;&#20876;&#65288;&#21512;&#29256;&#65289;\23xkcwlrjbs11-61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4.emf"/><Relationship Id="rId1" Type="http://schemas.openxmlformats.org/officeDocument/2006/relationships/vmlDrawing" Target="../drawings/vmlDrawing25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31323232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23xkcwlrjbs11-62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18" Type="http://schemas.openxmlformats.org/officeDocument/2006/relationships/image" Target="../media/image57.emf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package" Target="../embeddings/Microsoft_Word_Document33353434.docx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6.emf"/><Relationship Id="rId1" Type="http://schemas.openxmlformats.org/officeDocument/2006/relationships/vmlDrawing" Target="../drawings/vmlDrawing26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32333333.docx"/><Relationship Id="rId10" Type="http://schemas.openxmlformats.org/officeDocument/2006/relationships/slide" Target="slide55.xml"/><Relationship Id="rId19" Type="http://schemas.openxmlformats.org/officeDocument/2006/relationships/slide" Target="slide41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file:///F:\&#20154;&#25945;&#29289;&#29702;&#24517;&#20462;&#31532;&#19977;&#20876;&#65288;&#21512;&#29256;&#65289;\22RJWL3+221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9.emf"/><Relationship Id="rId1" Type="http://schemas.openxmlformats.org/officeDocument/2006/relationships/vmlDrawing" Target="../drawings/vmlDrawing27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34363535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file:///F:\&#20154;&#25945;&#29289;&#29702;&#24517;&#20462;&#31532;&#19977;&#20876;&#65288;&#21512;&#29256;&#65289;\23xkcwlrjbs11-63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1.emf"/><Relationship Id="rId1" Type="http://schemas.openxmlformats.org/officeDocument/2006/relationships/vmlDrawing" Target="../drawings/vmlDrawing28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35373636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slide" Target="slide41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2.emf"/><Relationship Id="rId1" Type="http://schemas.openxmlformats.org/officeDocument/2006/relationships/vmlDrawing" Target="../drawings/vmlDrawing29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package" Target="../embeddings/Microsoft_Word_Document36383737.docx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13" Type="http://schemas.openxmlformats.org/officeDocument/2006/relationships/slide" Target="slide64.xml"/><Relationship Id="rId3" Type="http://schemas.openxmlformats.org/officeDocument/2006/relationships/slide" Target="slide43.xml"/><Relationship Id="rId7" Type="http://schemas.openxmlformats.org/officeDocument/2006/relationships/slide" Target="slide51.xml"/><Relationship Id="rId12" Type="http://schemas.openxmlformats.org/officeDocument/2006/relationships/slide" Target="slide61.xml"/><Relationship Id="rId2" Type="http://schemas.openxmlformats.org/officeDocument/2006/relationships/slide" Target="slide40.xml"/><Relationship Id="rId16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9.xml"/><Relationship Id="rId11" Type="http://schemas.openxmlformats.org/officeDocument/2006/relationships/slide" Target="slide59.xml"/><Relationship Id="rId5" Type="http://schemas.openxmlformats.org/officeDocument/2006/relationships/slide" Target="slide47.xml"/><Relationship Id="rId15" Type="http://schemas.openxmlformats.org/officeDocument/2006/relationships/image" Target="23xkcwlrjbs11-64.TIF" TargetMode="External"/><Relationship Id="rId10" Type="http://schemas.openxmlformats.org/officeDocument/2006/relationships/slide" Target="slide57.xml"/><Relationship Id="rId4" Type="http://schemas.openxmlformats.org/officeDocument/2006/relationships/slide" Target="slide45.xml"/><Relationship Id="rId9" Type="http://schemas.openxmlformats.org/officeDocument/2006/relationships/slide" Target="slide55.xml"/><Relationship Id="rId1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61.xml"/><Relationship Id="rId18" Type="http://schemas.openxmlformats.org/officeDocument/2006/relationships/slide" Target="slide41.xml"/><Relationship Id="rId3" Type="http://schemas.openxmlformats.org/officeDocument/2006/relationships/slide" Target="slide40.xml"/><Relationship Id="rId7" Type="http://schemas.openxmlformats.org/officeDocument/2006/relationships/slide" Target="slide49.xml"/><Relationship Id="rId12" Type="http://schemas.openxmlformats.org/officeDocument/2006/relationships/slide" Target="slide59.xml"/><Relationship Id="rId17" Type="http://schemas.openxmlformats.org/officeDocument/2006/relationships/image" Target="../media/image64.emf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Word_Document37393838.docx"/><Relationship Id="rId1" Type="http://schemas.openxmlformats.org/officeDocument/2006/relationships/vmlDrawing" Target="../drawings/vmlDrawing30.vml"/><Relationship Id="rId6" Type="http://schemas.openxmlformats.org/officeDocument/2006/relationships/slide" Target="slide47.xml"/><Relationship Id="rId11" Type="http://schemas.openxmlformats.org/officeDocument/2006/relationships/slide" Target="slide57.xml"/><Relationship Id="rId5" Type="http://schemas.openxmlformats.org/officeDocument/2006/relationships/slide" Target="slide45.xml"/><Relationship Id="rId15" Type="http://schemas.openxmlformats.org/officeDocument/2006/relationships/slide" Target="slide66.xml"/><Relationship Id="rId10" Type="http://schemas.openxmlformats.org/officeDocument/2006/relationships/slide" Target="slide55.xml"/><Relationship Id="rId4" Type="http://schemas.openxmlformats.org/officeDocument/2006/relationships/slide" Target="slide43.xml"/><Relationship Id="rId9" Type="http://schemas.openxmlformats.org/officeDocument/2006/relationships/slide" Target="slide53.xml"/><Relationship Id="rId14" Type="http://schemas.openxmlformats.org/officeDocument/2006/relationships/slide" Target="slide6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869DB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5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57027" y="1844824"/>
            <a:ext cx="2664296" cy="2277092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3865339" y="2454423"/>
            <a:ext cx="78351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串联电路和并联电路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1465639" y="2492896"/>
            <a:ext cx="29757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第</a:t>
            </a:r>
            <a:r>
              <a:rPr lang="en-US" altLang="zh-CN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4</a:t>
            </a: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节</a:t>
            </a:r>
            <a:endParaRPr lang="zh-CN" altLang="en-US" sz="5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  <a:sym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7347" y="3861048"/>
            <a:ext cx="60500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(</a:t>
            </a:r>
            <a:r>
              <a:rPr lang="zh-CN" altLang="en-US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赋能课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—</a:t>
            </a:r>
            <a:r>
              <a:rPr lang="zh-CN" altLang="en-US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精细培优科学思维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2547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078666"/>
              </p:ext>
            </p:extLst>
          </p:nvPr>
        </p:nvGraphicFramePr>
        <p:xfrm>
          <a:off x="408955" y="1135063"/>
          <a:ext cx="11305256" cy="4674631"/>
        </p:xfrm>
        <a:graphic>
          <a:graphicData uri="http://schemas.openxmlformats.org/drawingml/2006/table">
            <a:tbl>
              <a:tblPr/>
              <a:tblGrid>
                <a:gridCol w="1944216"/>
                <a:gridCol w="1224136"/>
                <a:gridCol w="8136904"/>
              </a:tblGrid>
              <a:tr h="7543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31849B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课标要求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solidFill>
                            <a:srgbClr val="31849B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层级达标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4014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了解串、并联电路电阻的特点。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学考</a:t>
                      </a:r>
                      <a:endParaRPr lang="zh-CN" sz="2800" kern="10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分析得出串联和并联电路电流、电压的关系，并理解其含义，体会严谨的推理过程。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掌握串并联电路电流、电压的关系，能计算串并联电路的总电阻。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4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选考</a:t>
                      </a:r>
                      <a:endParaRPr lang="zh-CN" sz="2800" kern="100" dirty="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solidFill>
                            <a:srgbClr val="008080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 dirty="0">
                        <a:solidFill>
                          <a:srgbClr val="008080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应用串并联电路规律分析电流表及电压表的改装原理。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40410" marR="4041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6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2690223" y="1052736"/>
            <a:ext cx="743068" cy="724865"/>
            <a:chOff x="5318863" y="2214122"/>
            <a:chExt cx="743068" cy="724865"/>
          </a:xfrm>
        </p:grpSpPr>
        <p:cxnSp>
          <p:nvCxnSpPr>
            <p:cNvPr id="25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01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615132" y="2719199"/>
            <a:ext cx="746151" cy="729650"/>
            <a:chOff x="5315780" y="3078220"/>
            <a:chExt cx="746151" cy="729650"/>
          </a:xfrm>
        </p:grpSpPr>
        <p:cxnSp>
          <p:nvCxnSpPr>
            <p:cNvPr id="31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02</a:t>
              </a:r>
            </a:p>
          </p:txBody>
        </p:sp>
      </p:grpSp>
      <p:cxnSp>
        <p:nvCxnSpPr>
          <p:cNvPr id="33" name="Straight Connector 47"/>
          <p:cNvCxnSpPr/>
          <p:nvPr/>
        </p:nvCxnSpPr>
        <p:spPr>
          <a:xfrm>
            <a:off x="3865792" y="1777601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47"/>
          <p:cNvCxnSpPr/>
          <p:nvPr/>
        </p:nvCxnSpPr>
        <p:spPr>
          <a:xfrm>
            <a:off x="3793784" y="3477321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文本框 10"/>
          <p:cNvSpPr txBox="1"/>
          <p:nvPr/>
        </p:nvSpPr>
        <p:spPr>
          <a:xfrm>
            <a:off x="768995" y="1988840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 smtClean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目</a:t>
            </a:r>
            <a:endParaRPr lang="zh-CN" altLang="en-US" sz="6000" b="1" dirty="0">
              <a:solidFill>
                <a:schemeClr val="tx2">
                  <a:lumMod val="75000"/>
                </a:schemeClr>
              </a:solidFill>
              <a:latin typeface="方正粗宋简体" panose="03000509000000000000" pitchFamily="65" charset="-122"/>
              <a:ea typeface="方正粗宋简体" panose="03000509000000000000" pitchFamily="65" charset="-122"/>
              <a:sym typeface="思源黑体 CN Bold" panose="020B0800000000000000" pitchFamily="34" charset="-122"/>
            </a:endParaRPr>
          </a:p>
        </p:txBody>
      </p:sp>
      <p:sp>
        <p:nvSpPr>
          <p:cNvPr id="36" name="文本框 10"/>
          <p:cNvSpPr txBox="1"/>
          <p:nvPr/>
        </p:nvSpPr>
        <p:spPr>
          <a:xfrm>
            <a:off x="768995" y="4069521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录</a:t>
            </a:r>
          </a:p>
        </p:txBody>
      </p:sp>
      <p:sp>
        <p:nvSpPr>
          <p:cNvPr id="37" name="内容占位符 2">
            <a:hlinkClick r:id="rId3" action="ppaction://hlinksldjump"/>
          </p:cNvPr>
          <p:cNvSpPr txBox="1">
            <a:spLocks/>
          </p:cNvSpPr>
          <p:nvPr/>
        </p:nvSpPr>
        <p:spPr>
          <a:xfrm>
            <a:off x="4513411" y="1104895"/>
            <a:ext cx="5328591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kern="100" dirty="0">
                <a:solidFill>
                  <a:schemeClr val="accent1">
                    <a:lumMod val="75000"/>
                  </a:schemeClr>
                </a:solidFill>
                <a:latin typeface="宋体"/>
                <a:cs typeface="Courier New"/>
              </a:rPr>
              <a:t>课前预知教材  落实主干基础</a:t>
            </a:r>
            <a:endParaRPr lang="zh-CN" altLang="zh-CN" sz="2800" b="1" kern="100" dirty="0">
              <a:solidFill>
                <a:schemeClr val="accent1">
                  <a:lumMod val="75000"/>
                </a:schemeClr>
              </a:solidFill>
              <a:latin typeface="宋体"/>
              <a:cs typeface="Courier New"/>
            </a:endParaRPr>
          </a:p>
        </p:txBody>
      </p:sp>
      <p:sp>
        <p:nvSpPr>
          <p:cNvPr id="38" name="内容占位符 2">
            <a:hlinkClick r:id="rId4" action="ppaction://hlinksldjump"/>
          </p:cNvPr>
          <p:cNvSpPr txBox="1">
            <a:spLocks/>
          </p:cNvSpPr>
          <p:nvPr/>
        </p:nvSpPr>
        <p:spPr>
          <a:xfrm>
            <a:off x="4441403" y="2708920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/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课堂精析重难  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 深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度发掘知能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641203" y="4663415"/>
            <a:ext cx="746151" cy="729650"/>
            <a:chOff x="5315780" y="3078220"/>
            <a:chExt cx="746151" cy="729650"/>
          </a:xfrm>
        </p:grpSpPr>
        <p:cxnSp>
          <p:nvCxnSpPr>
            <p:cNvPr id="15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3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17" name="Straight Connector 47"/>
          <p:cNvCxnSpPr/>
          <p:nvPr/>
        </p:nvCxnSpPr>
        <p:spPr>
          <a:xfrm>
            <a:off x="3819855" y="5421537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内容占位符 2">
            <a:hlinkClick r:id="rId5" action="ppaction://hlinksldjump"/>
          </p:cNvPr>
          <p:cNvSpPr txBox="1">
            <a:spLocks/>
          </p:cNvSpPr>
          <p:nvPr/>
        </p:nvSpPr>
        <p:spPr>
          <a:xfrm>
            <a:off x="4467474" y="4653136"/>
            <a:ext cx="496855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ctr"/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</a:rPr>
              <a:t>课时跟踪检测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60087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297387" y="2802898"/>
            <a:ext cx="7200800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前预知教材  落实主干基础</a:t>
            </a:r>
          </a:p>
        </p:txBody>
      </p:sp>
    </p:spTree>
    <p:extLst>
      <p:ext uri="{BB962C8B-B14F-4D97-AF65-F5344CB8AC3E}">
        <p14:creationId xmlns:p14="http://schemas.microsoft.com/office/powerpoint/2010/main" val="281239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8" y="764704"/>
            <a:ext cx="10975658" cy="5688632"/>
          </a:xfrm>
        </p:spPr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一、串、并联电路中的电流、电压和电阻关系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定义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串联电路：把几个导体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用电器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依次首尾连接，接入电路的连接方式，如图甲所示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并联电路：把几个导体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用电器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的一端连在一起，另一端也连在一起，再将两端接入电路的连接方式，如图乙所示。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49" name="Picture 1" descr="19XWL11-40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87" y="2996952"/>
            <a:ext cx="529739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9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116632"/>
            <a:ext cx="10975658" cy="997569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串联电路和并联电路的比较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192731"/>
              </p:ext>
            </p:extLst>
          </p:nvPr>
        </p:nvGraphicFramePr>
        <p:xfrm>
          <a:off x="408955" y="846294"/>
          <a:ext cx="10945216" cy="5993084"/>
        </p:xfrm>
        <a:graphic>
          <a:graphicData uri="http://schemas.openxmlformats.org/drawingml/2006/table">
            <a:tbl>
              <a:tblPr/>
              <a:tblGrid>
                <a:gridCol w="936103"/>
                <a:gridCol w="5328592"/>
                <a:gridCol w="4680521"/>
              </a:tblGrid>
              <a:tr h="3232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串联电路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并联电路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电流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各处电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流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endParaRPr lang="en-US" altLang="zh-CN" sz="2800" b="1" kern="100" dirty="0" smtClean="0">
                        <a:effectLst/>
                        <a:latin typeface="Times New Roman"/>
                        <a:ea typeface="方正细黑一简体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即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____________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总电流等于各支路电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流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endParaRPr lang="en-US" altLang="zh-CN" sz="2800" b="1" kern="100" dirty="0" smtClean="0">
                        <a:effectLst/>
                        <a:latin typeface="Times New Roman"/>
                        <a:ea typeface="方正细黑一简体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即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__________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7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电压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总电压等于各部分电路两端电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压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即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____________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各支路两端电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压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，即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_____________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97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电阻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总电阻等于各部分电路电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阻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即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_______________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总电阻的倒数等于各支路电阻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_________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，</a:t>
                      </a:r>
                      <a:endParaRPr lang="en-US" altLang="zh-CN" sz="2800" b="1" kern="100" dirty="0" smtClean="0">
                        <a:effectLst/>
                        <a:latin typeface="Times New Roman"/>
                        <a:ea typeface="方正细黑一简体"/>
                        <a:cs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即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4637" marR="34637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4111450" y="155679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相等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593044" y="1988840"/>
            <a:ext cx="178446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tabLst>
                <a:tab pos="3150870" algn="l"/>
              </a:tabLst>
            </a:pP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…</a:t>
            </a:r>
            <a:endParaRPr lang="zh-CN" altLang="en-US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02043" y="155679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之和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8489588" y="1988840"/>
            <a:ext cx="178446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tabLst>
                <a:tab pos="3150870" algn="l"/>
              </a:tabLst>
            </a:pP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…</a:t>
            </a:r>
            <a:endParaRPr lang="zh-CN" altLang="en-US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73051" y="350100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之和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3505299" y="3284984"/>
            <a:ext cx="202491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tabLst>
                <a:tab pos="3150870" algn="l"/>
              </a:tabLst>
            </a:pP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…</a:t>
            </a:r>
            <a:endParaRPr lang="zh-CN" altLang="en-US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96026" y="285293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相等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7752072" y="3284984"/>
            <a:ext cx="202491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tabLst>
                <a:tab pos="3150870" algn="l"/>
              </a:tabLst>
            </a:pP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…</a:t>
            </a:r>
            <a:endParaRPr lang="zh-CN" altLang="en-US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51610" y="491919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之和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2538171" y="5373216"/>
            <a:ext cx="198323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tabLst>
                <a:tab pos="3150870" algn="l"/>
              </a:tabLst>
            </a:pP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sz="2800" b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…</a:t>
            </a:r>
            <a:endParaRPr lang="zh-CN" altLang="en-US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537746" y="511160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倒数之和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4957761"/>
              </p:ext>
            </p:extLst>
          </p:nvPr>
        </p:nvGraphicFramePr>
        <p:xfrm>
          <a:off x="7142472" y="5677172"/>
          <a:ext cx="609600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文档" r:id="rId3" imgW="624982" imgH="1001854" progId="Word.Document.12">
                  <p:embed/>
                </p:oleObj>
              </mc:Choice>
              <mc:Fallback>
                <p:oleObj name="文档" r:id="rId3" imgW="624982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42472" y="5677172"/>
                        <a:ext cx="609600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012284"/>
              </p:ext>
            </p:extLst>
          </p:nvPr>
        </p:nvGraphicFramePr>
        <p:xfrm>
          <a:off x="7752072" y="5742548"/>
          <a:ext cx="2232025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文档" r:id="rId5" imgW="2265201" imgH="1001854" progId="Word.Document.12">
                  <p:embed/>
                </p:oleObj>
              </mc:Choice>
              <mc:Fallback>
                <p:oleObj name="文档" r:id="rId5" imgW="2265201" imgH="1001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52072" y="5742548"/>
                        <a:ext cx="2232025" cy="99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7607390" y="6146720"/>
            <a:ext cx="2159566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tabLst>
                <a:tab pos="3150870" algn="l"/>
              </a:tabLst>
            </a:pPr>
            <a:r>
              <a:rPr lang="en-US" altLang="zh-CN" sz="2800" b="1" kern="100" dirty="0" smtClean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___________</a:t>
            </a:r>
            <a:endParaRPr lang="en-US" altLang="zh-CN" sz="2800" b="1" kern="100" dirty="0">
              <a:solidFill>
                <a:prstClr val="black"/>
              </a:solidFill>
              <a:latin typeface="Times New Roman"/>
              <a:ea typeface="方正细黑一简体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559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二、电压表和电流表的电路结构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小量程电流表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G(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表头</a:t>
            </a: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的三个参量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6" y="2875776"/>
            <a:ext cx="10657184" cy="353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03" y="2852936"/>
            <a:ext cx="757612" cy="575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835" y="3645024"/>
            <a:ext cx="1728192" cy="50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803" y="5032073"/>
            <a:ext cx="1728192" cy="48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9542004" y="5589240"/>
            <a:ext cx="1524135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just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sz="2800" b="1" i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g</a:t>
            </a:r>
            <a:r>
              <a:rPr lang="en-US" altLang="zh-CN" sz="2800" b="1" i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sz="2800" b="1" i="1" kern="100" baseline="-250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g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25047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404664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电表改装原理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电压表改装：将表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头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个较大电阻，如图所示：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en-US" altLang="zh-CN" dirty="0" smtClean="0"/>
          </a:p>
          <a:p>
            <a:endParaRPr lang="en-US" altLang="zh-CN" dirty="0"/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电流表改装：将表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头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个较小电阻，如图所示：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45094" y="126876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串联</a:t>
            </a:r>
            <a:endParaRPr lang="zh-CN" altLang="en-US" dirty="0"/>
          </a:p>
        </p:txBody>
      </p:sp>
      <p:pic>
        <p:nvPicPr>
          <p:cNvPr id="5123" name="Picture 3" descr="19XWL11-42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163" y="2113381"/>
            <a:ext cx="6700826" cy="109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5045094" y="342900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并联</a:t>
            </a:r>
            <a:endParaRPr lang="zh-CN" altLang="en-US" dirty="0"/>
          </a:p>
        </p:txBody>
      </p:sp>
      <p:pic>
        <p:nvPicPr>
          <p:cNvPr id="5124" name="Picture 4" descr="19XWL11-43.T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18" y="4365104"/>
            <a:ext cx="5652986" cy="126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06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1700808"/>
            <a:ext cx="10975658" cy="2437729"/>
          </a:xfrm>
        </p:spPr>
        <p:txBody>
          <a:bodyPr/>
          <a:lstStyle/>
          <a:p>
            <a:pPr indent="713740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改装后的电流表或电压表示数达到满偏时，流过表头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的电流大小与满偏电流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相同。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6146" name="Picture 2" descr="名师微点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035" y="404664"/>
            <a:ext cx="3638201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03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1.</a:t>
            </a:r>
            <a:r>
              <a:rPr lang="zh-CN" altLang="zh-CN" sz="1050" kern="100" dirty="0" smtClean="0">
                <a:latin typeface="宋体"/>
                <a:cs typeface="Courier New"/>
              </a:rPr>
              <a:t> 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每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年春节期间，大街小巷的树上都挂满了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装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用的串串小彩灯，当夜幕降临的时候，火树银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花，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非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常好看。这些小彩灯的额定电压一般只有几伏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tabLst>
                <a:tab pos="315087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但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接在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220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的家用照明电路上。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试对以下结论作出判断。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952328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251552" y="-27384"/>
            <a:ext cx="339964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微情境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·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大道理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7170" name="Picture 2" descr="F:\人教物理必修第三册（合版）\21WLXKCXARJBS11-44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590" y="1196752"/>
            <a:ext cx="3061172" cy="273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4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这些小彩灯是串联连接。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这些小彩灯是并联连接。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这些小彩灯的电压是相等的。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45659" y="2780928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25579" y="1196752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70810" y="198884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407396"/>
              </p:ext>
            </p:extLst>
          </p:nvPr>
        </p:nvGraphicFramePr>
        <p:xfrm>
          <a:off x="625710" y="3429000"/>
          <a:ext cx="10490200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文档" r:id="rId3" imgW="10490941" imgH="1883336" progId="Word.Document.12">
                  <p:embed/>
                </p:oleObj>
              </mc:Choice>
              <mc:Fallback>
                <p:oleObj name="文档" r:id="rId3" imgW="10490941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710" y="3429000"/>
                        <a:ext cx="10490200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2569195" y="443711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28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1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并联电路的总电阻小于任一支路的电阻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这一说法是否正确，为什么？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600032"/>
              </p:ext>
            </p:extLst>
          </p:nvPr>
        </p:nvGraphicFramePr>
        <p:xfrm>
          <a:off x="852488" y="2487613"/>
          <a:ext cx="10490200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文档" r:id="rId3" imgW="10490941" imgH="1883336" progId="Word.Document.12">
                  <p:embed/>
                </p:oleObj>
              </mc:Choice>
              <mc:Fallback>
                <p:oleObj name="文档" r:id="rId3" imgW="10490941" imgH="188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2487613"/>
                        <a:ext cx="10490200" cy="188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851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．实验室中的电流表和电压表一般有两个量程，均是由小量程的电流表改装而成的，试对以下说法作出判断。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8194" name="Picture 2" descr="21WLXKCXARJBS11-4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99" y="3068960"/>
            <a:ext cx="4336058" cy="219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12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836713"/>
            <a:ext cx="10975658" cy="4824538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电压表中串联的电阻的作用是分去一部分电流。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改装后电压表的量程越大，其串联的分压电阻就越大。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若将分压电阻串联在电流表上改装成电压表后，增大了原电流表的满偏电压。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若将电阻并联在电流表上改装成大量程的电流表后，增大了原电流表的满偏电压。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 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481963" y="98072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06099" y="1772816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89275" y="306896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09355" y="443711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577308" y="2802898"/>
            <a:ext cx="7920880" cy="746360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pPr lvl="0" algn="ctr"/>
            <a:r>
              <a:rPr lang="zh-CN" altLang="en-US" sz="4400" b="1" dirty="0">
                <a:solidFill>
                  <a:prstClr val="blac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课堂精析重难  </a:t>
            </a:r>
            <a:r>
              <a:rPr lang="zh-CN" altLang="en-US" sz="4400" b="1" dirty="0" smtClean="0">
                <a:solidFill>
                  <a:prstClr val="blac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深</a:t>
            </a:r>
            <a:r>
              <a:rPr lang="zh-CN" altLang="en-US" sz="4400" b="1" dirty="0">
                <a:solidFill>
                  <a:prstClr val="blac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度发掘知能</a:t>
            </a:r>
          </a:p>
        </p:txBody>
      </p:sp>
    </p:spTree>
    <p:extLst>
      <p:ext uri="{BB962C8B-B14F-4D97-AF65-F5344CB8AC3E}">
        <p14:creationId xmlns:p14="http://schemas.microsoft.com/office/powerpoint/2010/main" val="83401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7" y="764704"/>
            <a:ext cx="10975658" cy="4525963"/>
          </a:xfrm>
        </p:spPr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要点释解明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 </a:t>
            </a:r>
            <a:r>
              <a:rPr lang="en-US" altLang="zh-CN" b="1" kern="100" dirty="0" smtClean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关于电压和电流的分配关系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354266"/>
              </p:ext>
            </p:extLst>
          </p:nvPr>
        </p:nvGraphicFramePr>
        <p:xfrm>
          <a:off x="852486" y="2420888"/>
          <a:ext cx="10490200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文档" r:id="rId3" imgW="10490941" imgH="2421947" progId="Word.Document.12">
                  <p:embed/>
                </p:oleObj>
              </mc:Choice>
              <mc:Fallback>
                <p:oleObj name="文档" r:id="rId3" imgW="10490941" imgH="24219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6" y="2420888"/>
                        <a:ext cx="10490200" cy="2422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260814"/>
              </p:ext>
            </p:extLst>
          </p:nvPr>
        </p:nvGraphicFramePr>
        <p:xfrm>
          <a:off x="852486" y="5013176"/>
          <a:ext cx="10490200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文档" r:id="rId5" imgW="10490941" imgH="1577619" progId="Word.Document.12">
                  <p:embed/>
                </p:oleObj>
              </mc:Choice>
              <mc:Fallback>
                <p:oleObj name="文档" r:id="rId5" imgW="10490941" imgH="157761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2486" y="5013176"/>
                        <a:ext cx="10490200" cy="157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0" y="-27384"/>
            <a:ext cx="1219517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-27384"/>
            <a:ext cx="2682769" cy="720080"/>
          </a:xfrm>
          <a:prstGeom prst="rect">
            <a:avLst/>
          </a:prstGeom>
          <a:solidFill>
            <a:srgbClr val="4172AD"/>
          </a:solidFill>
          <a:ln>
            <a:solidFill>
              <a:srgbClr val="3E6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08955" y="-45968"/>
            <a:ext cx="10369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强化点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(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一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)</a:t>
            </a:r>
            <a:r>
              <a:rPr lang="zh-CN" altLang="en-US" sz="2800" b="1" kern="100" spc="300" dirty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　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		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串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、并联电路的分析与计算</a:t>
            </a:r>
            <a:endParaRPr lang="zh-CN" altLang="en-US" sz="2800" b="1" kern="100" dirty="0">
              <a:latin typeface="Times New Roman" panose="02020603050405020304" pitchFamily="18" charset="0"/>
              <a:ea typeface="方正细黑一简体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8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188640"/>
            <a:ext cx="10975658" cy="925561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串、并联电路总电阻的比较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531472"/>
              </p:ext>
            </p:extLst>
          </p:nvPr>
        </p:nvGraphicFramePr>
        <p:xfrm>
          <a:off x="841003" y="908720"/>
          <a:ext cx="10369152" cy="5838348"/>
        </p:xfrm>
        <a:graphic>
          <a:graphicData uri="http://schemas.openxmlformats.org/drawingml/2006/table">
            <a:tbl>
              <a:tblPr/>
              <a:tblGrid>
                <a:gridCol w="1224136"/>
                <a:gridCol w="4176464"/>
                <a:gridCol w="4968552"/>
              </a:tblGrid>
              <a:tr h="678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 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串联电路的总电阻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并联电路的总电阻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193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不同点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n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个相同电阻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串联，总电阻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nR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n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个相同电阻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并联，总电阻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baseline="-250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89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大于任一电阻阻值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baseline="-250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小于任一电阻阻值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778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一个大电阻和一个小电阻串联时，总电阻接近大电阻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一个大电阻和一个小电阻并联时，总电阻接近小电阻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1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相同点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多个电阻无论串联还是并联，其中任一电阻增大或减小，总电阻也随之增大或减小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4246" marR="24246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311731"/>
              </p:ext>
            </p:extLst>
          </p:nvPr>
        </p:nvGraphicFramePr>
        <p:xfrm>
          <a:off x="6673651" y="1988840"/>
          <a:ext cx="44132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文档" r:id="rId3" imgW="455776" imgH="1004014" progId="Word.Document.12">
                  <p:embed/>
                </p:oleObj>
              </mc:Choice>
              <mc:Fallback>
                <p:oleObj name="文档" r:id="rId3" imgW="455776" imgH="10040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73651" y="1988840"/>
                        <a:ext cx="441325" cy="99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464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如图所示的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电路中，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3314" name="Picture 2" descr="21XRJWL11-48.TIF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99" y="2204864"/>
            <a:ext cx="4584148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571906"/>
              </p:ext>
            </p:extLst>
          </p:nvPr>
        </p:nvGraphicFramePr>
        <p:xfrm>
          <a:off x="624979" y="4005064"/>
          <a:ext cx="10490200" cy="236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文档" r:id="rId5" imgW="10490941" imgH="2366067" progId="Word.Document.12">
                  <p:embed/>
                </p:oleObj>
              </mc:Choice>
              <mc:Fallback>
                <p:oleObj name="文档" r:id="rId5" imgW="10490941" imgH="23660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4979" y="4005064"/>
                        <a:ext cx="10490200" cy="236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336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260648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解题指导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在串、并联电路的有关计算中，首先要明确各电阻的串、并联关系，然后再结合串、并联电路的特点及电流、电压分配规律和欧姆定律列式计算。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7154345"/>
              </p:ext>
            </p:extLst>
          </p:nvPr>
        </p:nvGraphicFramePr>
        <p:xfrm>
          <a:off x="624979" y="2420888"/>
          <a:ext cx="10490200" cy="357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文档" r:id="rId3" imgW="10490941" imgH="3577041" progId="Word.Document.12">
                  <p:embed/>
                </p:oleObj>
              </mc:Choice>
              <mc:Fallback>
                <p:oleObj name="文档" r:id="rId3" imgW="10490941" imgH="35770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4979" y="2420888"/>
                        <a:ext cx="10490200" cy="357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392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956082"/>
              </p:ext>
            </p:extLst>
          </p:nvPr>
        </p:nvGraphicFramePr>
        <p:xfrm>
          <a:off x="841003" y="404664"/>
          <a:ext cx="10490200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6" name="文档" r:id="rId3" imgW="10490941" imgH="4555482" progId="Word.Document.12">
                  <p:embed/>
                </p:oleObj>
              </mc:Choice>
              <mc:Fallback>
                <p:oleObj name="文档" r:id="rId3" imgW="10490941" imgH="45554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003" y="404664"/>
                        <a:ext cx="10490200" cy="455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17373"/>
              </p:ext>
            </p:extLst>
          </p:nvPr>
        </p:nvGraphicFramePr>
        <p:xfrm>
          <a:off x="913011" y="4869160"/>
          <a:ext cx="104902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7" name="文档" r:id="rId5" imgW="10490941" imgH="788809" progId="Word.Document.12">
                  <p:embed/>
                </p:oleObj>
              </mc:Choice>
              <mc:Fallback>
                <p:oleObj name="文档" r:id="rId5" imgW="10490941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3011" y="4869160"/>
                        <a:ext cx="10490200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934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变式拓展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上述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中，如果将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的电流通过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电路，则每个电阻两端的电压分别是多少？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之间的总电压是多少？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 V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V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V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14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389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解决简单混联电路的方法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准确地判断出电路的连接方式，画出等效电路图。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准确地利用串、并联电路的基本规律、特点。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灵活地选用恰当的物理公式进行计算。　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4935148"/>
              </p:ext>
            </p:extLst>
          </p:nvPr>
        </p:nvGraphicFramePr>
        <p:xfrm>
          <a:off x="624979" y="404664"/>
          <a:ext cx="104902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文档" r:id="rId3" imgW="10490941" imgH="595212" progId="Word.Document.12">
                  <p:embed/>
                </p:oleObj>
              </mc:Choice>
              <mc:Fallback>
                <p:oleObj name="文档" r:id="rId3" imgW="10490941" imgH="5952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4979" y="404664"/>
                        <a:ext cx="1049020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715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两端接在电压恒定的电源上，则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断开时，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的电压之比为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两端的电压之比为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闭合时，通过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的电流之比为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闭合时，通过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的电流之比为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952328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76774" y="-27384"/>
            <a:ext cx="2949204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题点全练清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14338" name="Picture 2" descr="F:\人教物理必修第三册（合版）\23xkcwlrjbs11-5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1916832"/>
            <a:ext cx="2872706" cy="154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61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0963" y="188640"/>
            <a:ext cx="10975658" cy="637529"/>
          </a:xfrm>
        </p:spPr>
        <p:txBody>
          <a:bodyPr>
            <a:normAutofit fontScale="92500" lnSpcReduction="20000"/>
          </a:bodyPr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886292"/>
              </p:ext>
            </p:extLst>
          </p:nvPr>
        </p:nvGraphicFramePr>
        <p:xfrm>
          <a:off x="480963" y="692696"/>
          <a:ext cx="10490200" cy="595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文档" r:id="rId3" imgW="10490941" imgH="5955726" progId="Word.Document.12">
                  <p:embed/>
                </p:oleObj>
              </mc:Choice>
              <mc:Fallback>
                <p:oleObj name="文档" r:id="rId3" imgW="10490941" imgH="59557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963" y="692696"/>
                        <a:ext cx="10490200" cy="595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296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116632"/>
            <a:ext cx="10975658" cy="2221705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海南高考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如图所示电路，已知电源电动势为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，内阻不计，电容器电容为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，闭合开关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，待电路稳定后，电容器上的电荷量为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737773"/>
              </p:ext>
            </p:extLst>
          </p:nvPr>
        </p:nvGraphicFramePr>
        <p:xfrm>
          <a:off x="552971" y="2492896"/>
          <a:ext cx="10490200" cy="213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文档" r:id="rId3" imgW="10490941" imgH="2131011" progId="Word.Document.12">
                  <p:embed/>
                </p:oleObj>
              </mc:Choice>
              <mc:Fallback>
                <p:oleObj name="文档" r:id="rId3" imgW="10490941" imgH="21310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971" y="2492896"/>
                        <a:ext cx="10490200" cy="213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2" name="Picture 2" descr="23WLHNGK-8.TIF"/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795" y="2132856"/>
            <a:ext cx="3073251" cy="286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23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404664"/>
            <a:ext cx="10975658" cy="45259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343995"/>
              </p:ext>
            </p:extLst>
          </p:nvPr>
        </p:nvGraphicFramePr>
        <p:xfrm>
          <a:off x="696987" y="1268760"/>
          <a:ext cx="10490200" cy="486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7" name="文档" r:id="rId3" imgW="10490941" imgH="4861199" progId="Word.Document.12">
                  <p:embed/>
                </p:oleObj>
              </mc:Choice>
              <mc:Fallback>
                <p:oleObj name="文档" r:id="rId3" imgW="10490941" imgH="48611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1268760"/>
                        <a:ext cx="10490200" cy="4860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434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17045" y="116632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solidFill>
                <a:srgbClr val="7030A0"/>
              </a:solidFill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有一电流表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，内阻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，满偏电流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1506" name="Picture 2" descr="F:\人教物理必修第三册（合版）\21WLXKCXARJBS11-47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99" y="2060848"/>
            <a:ext cx="4726394" cy="3859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5" cy="72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7384"/>
            <a:ext cx="2682769" cy="720080"/>
          </a:xfrm>
          <a:prstGeom prst="rect">
            <a:avLst/>
          </a:prstGeom>
          <a:solidFill>
            <a:srgbClr val="4172AD"/>
          </a:solidFill>
          <a:ln>
            <a:solidFill>
              <a:srgbClr val="3E6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8955" y="-45968"/>
            <a:ext cx="10369340" cy="664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tabLst>
                <a:tab pos="3150870" algn="l"/>
              </a:tabLst>
            </a:pP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强化点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(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二</a:t>
            </a:r>
            <a:r>
              <a:rPr lang="en-US" altLang="zh-CN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)</a:t>
            </a:r>
            <a:r>
              <a:rPr lang="zh-CN" altLang="en-US" sz="2800" b="1" kern="100" spc="300" dirty="0" smtClean="0">
                <a:solidFill>
                  <a:schemeClr val="bg1"/>
                </a:solidFill>
                <a:latin typeface="Times New Roman" panose="02020603050405020304" pitchFamily="18" charset="0"/>
                <a:ea typeface="方正细黑一简体"/>
                <a:cs typeface="Times New Roman" panose="02020603050405020304" pitchFamily="18" charset="0"/>
              </a:rPr>
              <a:t>　                     </a:t>
            </a:r>
            <a:r>
              <a:rPr lang="zh-CN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　电压表与电流表的改装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59629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22327" y="548680"/>
            <a:ext cx="11089231" cy="276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13740" algn="just">
              <a:lnSpc>
                <a:spcPct val="150000"/>
              </a:lnSpc>
              <a:spcBef>
                <a:spcPct val="20000"/>
              </a:spcBef>
              <a:tabLst>
                <a:tab pos="3150870" algn="l"/>
              </a:tabLst>
            </a:pPr>
            <a:r>
              <a:rPr lang="en-US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若要将它改装成量程为</a:t>
            </a:r>
            <a:r>
              <a:rPr lang="en-US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0.6 A</a:t>
            </a:r>
            <a:r>
              <a:rPr lang="zh-CN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的电流表，需要并联一个多大的电阻？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713740" algn="just">
              <a:lnSpc>
                <a:spcPct val="150000"/>
              </a:lnSpc>
              <a:spcBef>
                <a:spcPct val="20000"/>
              </a:spcBef>
              <a:tabLst>
                <a:tab pos="3150870" algn="l"/>
              </a:tabLst>
            </a:pPr>
            <a:r>
              <a:rPr lang="en-US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若将其改装成如图所示的双量程电压表，则分压电阻</a:t>
            </a:r>
            <a:r>
              <a:rPr lang="en-US" altLang="zh-CN" sz="2800" b="1" i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sz="2800" b="1" kern="100" baseline="-250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sz="2800" b="1" i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sz="2800" b="1" kern="100" baseline="-250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的阻值各为多大？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356890"/>
              </p:ext>
            </p:extLst>
          </p:nvPr>
        </p:nvGraphicFramePr>
        <p:xfrm>
          <a:off x="1129035" y="3501008"/>
          <a:ext cx="10490200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文档" r:id="rId3" imgW="10490941" imgH="2904678" progId="Word.Document.12">
                  <p:embed/>
                </p:oleObj>
              </mc:Choice>
              <mc:Fallback>
                <p:oleObj name="文档" r:id="rId3" imgW="10490941" imgH="2904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9035" y="3501008"/>
                        <a:ext cx="10490200" cy="290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277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593051"/>
              </p:ext>
            </p:extLst>
          </p:nvPr>
        </p:nvGraphicFramePr>
        <p:xfrm>
          <a:off x="852488" y="641350"/>
          <a:ext cx="10490200" cy="557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" name="文档" r:id="rId3" imgW="10490941" imgH="5576824" progId="Word.Document.12">
                  <p:embed/>
                </p:oleObj>
              </mc:Choice>
              <mc:Fallback>
                <p:oleObj name="文档" r:id="rId3" imgW="10490941" imgH="557682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641350"/>
                        <a:ext cx="10490200" cy="5576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138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319880"/>
              </p:ext>
            </p:extLst>
          </p:nvPr>
        </p:nvGraphicFramePr>
        <p:xfrm>
          <a:off x="913011" y="404664"/>
          <a:ext cx="10490200" cy="321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4" name="文档" r:id="rId3" imgW="10490941" imgH="3210757" progId="Word.Document.12">
                  <p:embed/>
                </p:oleObj>
              </mc:Choice>
              <mc:Fallback>
                <p:oleObj name="文档" r:id="rId3" imgW="10490941" imgH="32107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3011" y="404664"/>
                        <a:ext cx="10490200" cy="3211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738148"/>
              </p:ext>
            </p:extLst>
          </p:nvPr>
        </p:nvGraphicFramePr>
        <p:xfrm>
          <a:off x="841003" y="3789040"/>
          <a:ext cx="104902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5" name="文档" r:id="rId5" imgW="10490941" imgH="788809" progId="Word.Document.12">
                  <p:embed/>
                </p:oleObj>
              </mc:Choice>
              <mc:Fallback>
                <p:oleObj name="文档" r:id="rId5" imgW="10490941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1003" y="3789040"/>
                        <a:ext cx="10490200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30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692696"/>
            <a:ext cx="10975658" cy="45259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电压表、电流表的改装及其特点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952328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76774" y="-27384"/>
            <a:ext cx="2949204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要点释解明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488516"/>
              </p:ext>
            </p:extLst>
          </p:nvPr>
        </p:nvGraphicFramePr>
        <p:xfrm>
          <a:off x="768995" y="1600043"/>
          <a:ext cx="10225136" cy="4559175"/>
        </p:xfrm>
        <a:graphic>
          <a:graphicData uri="http://schemas.openxmlformats.org/drawingml/2006/table">
            <a:tbl>
              <a:tblPr/>
              <a:tblGrid>
                <a:gridCol w="2448272"/>
                <a:gridCol w="3960440"/>
                <a:gridCol w="3816424"/>
              </a:tblGrid>
              <a:tr h="9488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项目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小量程电流表</a:t>
                      </a: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改装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成大量程电压表</a:t>
                      </a: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V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小量程电流表</a:t>
                      </a: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改装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成大量程电流表</a:t>
                      </a: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A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89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电路结构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0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的作用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分压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分流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604" name="Picture 4" descr="F:\人教物理必修第三册（合版）\21XRJWL11-51A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347" y="3429000"/>
            <a:ext cx="2955601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F:\人教物理必修第三册（合版）\21XRJWL11-51B.T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47" y="3645024"/>
            <a:ext cx="285151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24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671549"/>
              </p:ext>
            </p:extLst>
          </p:nvPr>
        </p:nvGraphicFramePr>
        <p:xfrm>
          <a:off x="638215" y="1556792"/>
          <a:ext cx="10225136" cy="4144496"/>
        </p:xfrm>
        <a:graphic>
          <a:graphicData uri="http://schemas.openxmlformats.org/drawingml/2006/table">
            <a:tbl>
              <a:tblPr/>
              <a:tblGrid>
                <a:gridCol w="2103611"/>
                <a:gridCol w="4305101"/>
                <a:gridCol w="3816424"/>
              </a:tblGrid>
              <a:tr h="15841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扩大量程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的计算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U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＋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 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    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－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(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－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I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)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alt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      </a:t>
                      </a:r>
                      <a:r>
                        <a:rPr lang="en-US" sz="2800" b="1" i="1" kern="1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en-US" sz="2800" b="1" kern="100" baseline="-25000" dirty="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8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电表的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总内阻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V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g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＋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R</a:t>
                      </a:r>
                      <a:r>
                        <a:rPr lang="en-US" sz="2800" b="1" kern="100" baseline="-250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A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＝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2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使用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并联在被测电路中，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＋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接线柱接电势较高的一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端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5087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串联在被测支路中，电流从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＋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接线柱流入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26940" marR="2694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9986019" y="83671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续表</a:t>
            </a:r>
            <a:endParaRPr lang="zh-CN" altLang="en-US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031578"/>
              </p:ext>
            </p:extLst>
          </p:nvPr>
        </p:nvGraphicFramePr>
        <p:xfrm>
          <a:off x="4729435" y="2204864"/>
          <a:ext cx="348115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3" name="文档" r:id="rId3" imgW="414015" imgH="1004014" progId="Word.Document.12">
                  <p:embed/>
                </p:oleObj>
              </mc:Choice>
              <mc:Fallback>
                <p:oleObj name="文档" r:id="rId3" imgW="414015" imgH="10040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29435" y="2204864"/>
                        <a:ext cx="348115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5257829"/>
              </p:ext>
            </p:extLst>
          </p:nvPr>
        </p:nvGraphicFramePr>
        <p:xfrm>
          <a:off x="8761883" y="2348880"/>
          <a:ext cx="628536" cy="717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4" name="文档" r:id="rId5" imgW="892112" imgH="1004014" progId="Word.Document.12">
                  <p:embed/>
                </p:oleObj>
              </mc:Choice>
              <mc:Fallback>
                <p:oleObj name="文档" r:id="rId5" imgW="892112" imgH="10040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61883" y="2348880"/>
                        <a:ext cx="628536" cy="7176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164943"/>
              </p:ext>
            </p:extLst>
          </p:nvPr>
        </p:nvGraphicFramePr>
        <p:xfrm>
          <a:off x="9289618" y="3356992"/>
          <a:ext cx="1141412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5" name="文档" r:id="rId7" imgW="1162122" imgH="1004014" progId="Word.Document.12">
                  <p:embed/>
                </p:oleObj>
              </mc:Choice>
              <mc:Fallback>
                <p:oleObj name="文档" r:id="rId7" imgW="1162122" imgH="10040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289618" y="3356992"/>
                        <a:ext cx="1141412" cy="99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47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Courier New"/>
              </a:rPr>
              <a:t>2.</a:t>
            </a:r>
            <a:r>
              <a:rPr lang="zh-CN" altLang="zh-CN" b="1" kern="100" dirty="0">
                <a:solidFill>
                  <a:srgbClr val="31849B"/>
                </a:solidFill>
                <a:latin typeface="Times New Roman"/>
                <a:ea typeface="方正细黑一简体"/>
                <a:cs typeface="Times New Roman"/>
              </a:rPr>
              <a:t>电表改装问题的两点提醒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无论表头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改装成电压表还是电流表，它的三个特征量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是不变的，即通过表头的最大电流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并不改变。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改装后电压表的量程指小量程电流表表头满偏时对应的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与表头串联电路的总电压；改装后电流表的量程指小量程电流表表头满偏时对应的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与表头并联电路的总电流。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45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．一个电流表的满偏电流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，内阻为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，要把它改装成一个量程为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的电压表，则应在电流表上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．串联一个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kΩ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．并联一个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kΩ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．串联一个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9.5 kΩ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．并联一个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9.5 kΩ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952328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76774" y="-27384"/>
            <a:ext cx="2949204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题点全练清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24019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332657"/>
            <a:ext cx="10975658" cy="936104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868696"/>
              </p:ext>
            </p:extLst>
          </p:nvPr>
        </p:nvGraphicFramePr>
        <p:xfrm>
          <a:off x="696987" y="1268760"/>
          <a:ext cx="1049020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文档" r:id="rId3" imgW="10490941" imgH="4365850" progId="Word.Document.12">
                  <p:embed/>
                </p:oleObj>
              </mc:Choice>
              <mc:Fallback>
                <p:oleObj name="文档" r:id="rId3" imgW="10490941" imgH="43658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87" y="1268760"/>
                        <a:ext cx="1049020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47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．有一电流表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，内阻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，满偏电流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要把它改装成量程为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的电压表，应串联一个多大的电阻？改装后电压表的内阻是多大？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要把它改装成量程为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0.6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的电流表，需要并联一个多大的电阻？改装后电流表的内阻是多大？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359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544128"/>
              </p:ext>
            </p:extLst>
          </p:nvPr>
        </p:nvGraphicFramePr>
        <p:xfrm>
          <a:off x="852488" y="909638"/>
          <a:ext cx="10490200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文档" r:id="rId3" imgW="10490941" imgH="5038213" progId="Word.Document.12">
                  <p:embed/>
                </p:oleObj>
              </mc:Choice>
              <mc:Fallback>
                <p:oleObj name="文档" r:id="rId3" imgW="10490941" imgH="50382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909638"/>
                        <a:ext cx="10490200" cy="503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811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317967"/>
              </p:ext>
            </p:extLst>
          </p:nvPr>
        </p:nvGraphicFramePr>
        <p:xfrm>
          <a:off x="913011" y="548680"/>
          <a:ext cx="10490200" cy="467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0" name="文档" r:id="rId3" imgW="10490941" imgH="4671568" progId="Word.Document.12">
                  <p:embed/>
                </p:oleObj>
              </mc:Choice>
              <mc:Fallback>
                <p:oleObj name="文档" r:id="rId3" imgW="10490941" imgH="467156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3011" y="548680"/>
                        <a:ext cx="10490200" cy="4672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372046"/>
              </p:ext>
            </p:extLst>
          </p:nvPr>
        </p:nvGraphicFramePr>
        <p:xfrm>
          <a:off x="913011" y="5229200"/>
          <a:ext cx="104902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1" name="文档" r:id="rId5" imgW="10490941" imgH="788809" progId="Word.Document.12">
                  <p:embed/>
                </p:oleObj>
              </mc:Choice>
              <mc:Fallback>
                <p:oleObj name="文档" r:id="rId5" imgW="10490941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3011" y="5229200"/>
                        <a:ext cx="10490200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962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715022" y="3314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85907" y="2802898"/>
            <a:ext cx="4588144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课时跟踪检测</a:t>
            </a:r>
          </a:p>
        </p:txBody>
      </p:sp>
    </p:spTree>
    <p:extLst>
      <p:ext uri="{BB962C8B-B14F-4D97-AF65-F5344CB8AC3E}">
        <p14:creationId xmlns:p14="http://schemas.microsoft.com/office/powerpoint/2010/main" val="178755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9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0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1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2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3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>
            <a:normAutofit lnSpcReduction="10000"/>
          </a:bodyPr>
          <a:lstStyle/>
          <a:p>
            <a:pPr indent="713740" algn="ctr">
              <a:tabLst>
                <a:tab pos="3150870" algn="l"/>
              </a:tabLst>
            </a:pPr>
            <a:r>
              <a:rPr lang="en-US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级</a:t>
            </a:r>
            <a:r>
              <a:rPr lang="en-US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方正细黑一简体"/>
                <a:cs typeface="Times New Roman"/>
              </a:rPr>
              <a:t>学考达标</a:t>
            </a:r>
            <a:endParaRPr lang="zh-CN" altLang="zh-CN" sz="1050" kern="100" dirty="0">
              <a:solidFill>
                <a:schemeClr val="accent6">
                  <a:lumMod val="75000"/>
                </a:schemeClr>
              </a:solidFill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济南学考检测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两个灯串联在电路中，其中一只灯亮，另一只灯比较暗，则通过两者的电流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．亮的电流大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．暗的电流大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．两者电流相等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．无法比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较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lvl="0"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lvl="0"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由于两个灯串联在电路中，则通过两者的电流相等，</a:t>
            </a:r>
            <a:r>
              <a:rPr lang="en-US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249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672404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下列叙述正确的有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．并联电路中各支路电阻两端的电压不相等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．用同一表头改装成的电压表，电压表的量程越大，其内阻越大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．并联电路的总电阻一定大于每一个支路的电阻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．串联电路任一电阻增大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其他电阻不变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，总电阻一定增大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0184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并联电路的特点知，并联电路的总电阻比任一支路的阻值都要小，且各支路电阻两端的电压相等，所以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错误；用同一表头改装成的电压表，电压表的量程越大，其内阻越大，故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正确；串联电路任一电阻增大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其他电阻不变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，总电阻一定增大，故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301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．创建交通安全文明城市，遵守交通法规从我做起。根据你对斑马线旁边红、绿信号灯的了解，下列选项图中符合实际的电路图是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6" name="Picture 2" descr="21XRJWL11-52加1.TIF"/>
          <p:cNvPicPr>
            <a:picLocks noChangeAspect="1" noChangeArrowheads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76" y="2708920"/>
            <a:ext cx="4544859" cy="3505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645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01660"/>
            <a:ext cx="10975658" cy="6155732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项中的图分析，当开关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闭合时会造成电源短路且两灯泡不发光，当只有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闭合时红、绿交通信号灯同时发光，故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不符合实际；对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项中的图分析，两开关均闭合时红、绿交通信号灯同时发光，否则均不发光，故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不符合实际；对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项中的图分析，只闭合开关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时红灯亮，只闭合开关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时绿灯亮，两灯并联，符合实际情况，故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项中的图分析，只有开关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闭合时，两灯均亮，而当只闭合开关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时，绿灯发光，故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不符合实际。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512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448946"/>
              </p:ext>
            </p:extLst>
          </p:nvPr>
        </p:nvGraphicFramePr>
        <p:xfrm>
          <a:off x="815975" y="1209675"/>
          <a:ext cx="10461625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文档" r:id="rId15" imgW="10552112" imgH="4445164" progId="Word.Document.12">
                  <p:embed/>
                </p:oleObj>
              </mc:Choice>
              <mc:Fallback>
                <p:oleObj name="文档" r:id="rId15" imgW="10552112" imgH="44451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15975" y="1209675"/>
                        <a:ext cx="10461625" cy="439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8745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291969"/>
              </p:ext>
            </p:extLst>
          </p:nvPr>
        </p:nvGraphicFramePr>
        <p:xfrm>
          <a:off x="704232" y="1700808"/>
          <a:ext cx="10552112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文档" r:id="rId15" imgW="10552112" imgH="3632921" progId="Word.Document.12">
                  <p:embed/>
                </p:oleObj>
              </mc:Choice>
              <mc:Fallback>
                <p:oleObj name="文档" r:id="rId15" imgW="10552112" imgH="363292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4232" y="1700808"/>
                        <a:ext cx="10552112" cy="363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7523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7" name="内容占位符 2"/>
          <p:cNvSpPr txBox="1">
            <a:spLocks/>
          </p:cNvSpPr>
          <p:nvPr/>
        </p:nvSpPr>
        <p:spPr>
          <a:xfrm>
            <a:off x="897791" y="620688"/>
            <a:ext cx="10528388" cy="5904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713740" algn="just">
              <a:tabLst>
                <a:tab pos="3150870" algn="l"/>
              </a:tabLst>
            </a:pP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．磁电式电流表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表头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最基本的组成部分是磁铁和放在磁铁两极之间的线圈，由于线圈的导线很细，允许通过的电流很弱，所以在使用时还要扩大量程。已知某一表头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的内阻</a:t>
            </a:r>
            <a:r>
              <a:rPr lang="en-US" altLang="zh-CN" b="1" i="1" kern="100" smtClean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smtClean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30 Ω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、满偏电流</a:t>
            </a:r>
            <a:r>
              <a:rPr lang="en-US" altLang="zh-CN" b="1" i="1" kern="100" smtClean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smtClean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5 mA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，要将它改装为量程为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3 A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的电流表，所做的操作是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smtClean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．串联一个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570 Ω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的电阻</a:t>
            </a:r>
            <a:endParaRPr lang="zh-CN" altLang="zh-CN" sz="1050" kern="100" smtClean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．并联一个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570 Ω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的电阻</a:t>
            </a:r>
            <a:endParaRPr lang="zh-CN" altLang="zh-CN" sz="1050" kern="100" smtClean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．串联一个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0.05 Ω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的电阻</a:t>
            </a:r>
            <a:endParaRPr lang="zh-CN" altLang="zh-CN" sz="1050" kern="100" smtClean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．并联一个</a:t>
            </a:r>
            <a:r>
              <a:rPr lang="en-US" altLang="zh-CN" b="1" kern="100" smtClean="0">
                <a:latin typeface="Times New Roman"/>
                <a:ea typeface="方正细黑一简体"/>
                <a:cs typeface="Courier New"/>
              </a:rPr>
              <a:t>0.05 Ω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的电阻</a:t>
            </a:r>
            <a:endParaRPr lang="zh-CN" altLang="zh-CN" sz="1050" kern="100" smtClean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240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8" name="内容占位符 2"/>
          <p:cNvSpPr txBox="1">
            <a:spLocks/>
          </p:cNvSpPr>
          <p:nvPr/>
        </p:nvSpPr>
        <p:spPr>
          <a:xfrm>
            <a:off x="609759" y="836712"/>
            <a:ext cx="10975658" cy="5390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 kern="10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smtClean="0">
                <a:latin typeface="Times New Roman"/>
                <a:ea typeface="方正细黑一简体"/>
              </a:rPr>
              <a:t>D</a:t>
            </a:r>
            <a:r>
              <a:rPr lang="zh-CN" altLang="zh-CN" b="1" kern="100" smtClean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551521"/>
              </p:ext>
            </p:extLst>
          </p:nvPr>
        </p:nvGraphicFramePr>
        <p:xfrm>
          <a:off x="793231" y="2132856"/>
          <a:ext cx="10552112" cy="211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7" name="文档" r:id="rId15" imgW="10552112" imgH="2115869" progId="Word.Document.12">
                  <p:embed/>
                </p:oleObj>
              </mc:Choice>
              <mc:Fallback>
                <p:oleObj name="文档" r:id="rId15" imgW="10552112" imgH="21158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93231" y="2132856"/>
                        <a:ext cx="10552112" cy="2116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4096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．如图所示的甲、乙两个电路，都是由一个灵敏电流计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和一个变阻器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组成，它们中一个是测电压的电压表，另一个是测电流的电流表，那么以下结论中正确的是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．甲表是电流表，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增大时量程增大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．甲表是电流表，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增大时量程减小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．乙表是电压表，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增大时量程减小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．上述说法都不对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23xkcwlrjbs11-58.TIF"/>
          <p:cNvPicPr>
            <a:picLocks noChangeAspect="1" noChangeArrowheads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510" y="2564904"/>
            <a:ext cx="3831848" cy="1653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202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压表中的串联电阻起分压作用；电流表中的并联电阻起分流作用，所以甲表为电流表，乙表为电压表。并联电路电阻大时分流少，所以电流表中的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增大时量程减小；串联电路电阻大时分压多，所以电压表中的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增大时量程增大，故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6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0688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如图所示电路，电压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U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保持不变，当开关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断开时，电流表的示数为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0.6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，当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闭合时，电流表的示数为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0.9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，则两电阻阻值之比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074" name="Picture 2" descr="F:\人教物理必修第三册（合版）\23xkcwlrjbs11-59.TIF"/>
          <p:cNvPicPr>
            <a:picLocks noChangeAspect="1" noChangeArrowheads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536919"/>
            <a:ext cx="2282615" cy="162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3271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099480"/>
              </p:ext>
            </p:extLst>
          </p:nvPr>
        </p:nvGraphicFramePr>
        <p:xfrm>
          <a:off x="681938" y="1988840"/>
          <a:ext cx="10552112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1" name="文档" r:id="rId15" imgW="10552112" imgH="2727665" progId="Word.Document.12">
                  <p:embed/>
                </p:oleObj>
              </mc:Choice>
              <mc:Fallback>
                <p:oleObj name="文档" r:id="rId15" imgW="10552112" imgH="27276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81938" y="1988840"/>
                        <a:ext cx="10552112" cy="272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795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6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7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8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0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8.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如图所示，图线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表示的导体的电阻为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，图线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表示的导体的电阻为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串联后接于电源上，则电流比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．将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并联后接于电源上，则电流比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宋体"/>
                <a:cs typeface="宋体"/>
              </a:rPr>
              <a:t>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4098" name="Picture 2" descr="F:\人教物理必修第三册（合版）\22WLLKBS3-33.TIF"/>
          <p:cNvPicPr>
            <a:picLocks noChangeAspect="1" noChangeArrowheads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851" y="1916832"/>
            <a:ext cx="1621761" cy="1417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424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20688"/>
            <a:ext cx="11392484" cy="792088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3313738"/>
              </p:ext>
            </p:extLst>
          </p:nvPr>
        </p:nvGraphicFramePr>
        <p:xfrm>
          <a:off x="584744" y="1556792"/>
          <a:ext cx="10552112" cy="424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5" name="文档" r:id="rId15" imgW="10552112" imgH="4249404" progId="Word.Document.12">
                  <p:embed/>
                </p:oleObj>
              </mc:Choice>
              <mc:Fallback>
                <p:oleObj name="文档" r:id="rId15" imgW="10552112" imgH="42494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84744" y="1556792"/>
                        <a:ext cx="10552112" cy="424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4725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92696"/>
            <a:ext cx="11392484" cy="4752528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如图所示的电路中，通过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，已知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15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．电路的总电阻是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．通过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1.2 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两端的电压是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 V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两端的电压是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18 V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5122" name="Picture 2" descr="F:\人教物理必修第三册（合版）\23xkcwlrjbs11-61.TIF"/>
          <p:cNvPicPr>
            <a:picLocks noChangeAspect="1" noChangeArrowheads="1"/>
          </p:cNvPicPr>
          <p:nvPr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946" y="2132856"/>
            <a:ext cx="3422316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92696"/>
            <a:ext cx="11392484" cy="792088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588418"/>
              </p:ext>
            </p:extLst>
          </p:nvPr>
        </p:nvGraphicFramePr>
        <p:xfrm>
          <a:off x="549521" y="1412776"/>
          <a:ext cx="10552112" cy="399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9" name="文档" r:id="rId15" imgW="10552112" imgH="3999205" progId="Word.Document.12">
                  <p:embed/>
                </p:oleObj>
              </mc:Choice>
              <mc:Fallback>
                <p:oleObj name="文档" r:id="rId15" imgW="10552112" imgH="39992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49521" y="1412776"/>
                        <a:ext cx="10552112" cy="399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9375" y="548681"/>
            <a:ext cx="11392484" cy="59766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云南富源期末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在如图所示的电路中，三个电阻的阻值分别为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，电源电压恒定。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endParaRPr lang="en-US" altLang="zh-CN" b="1" kern="100" dirty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接通开关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，断开开关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S′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两端电压之比为多少？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两个开关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S′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都接通时，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两端电压之比为多少？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6146" name="Picture 2" descr="23xkcwlrjbs11-62.TIF"/>
          <p:cNvPicPr>
            <a:picLocks noChangeAspect="1" noChangeArrowheads="1"/>
          </p:cNvPicPr>
          <p:nvPr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308" y="1988840"/>
            <a:ext cx="3297897" cy="275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222858"/>
              </p:ext>
            </p:extLst>
          </p:nvPr>
        </p:nvGraphicFramePr>
        <p:xfrm>
          <a:off x="722146" y="1052736"/>
          <a:ext cx="10552112" cy="357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8" name="文档" r:id="rId15" imgW="10552112" imgH="3577041" progId="Word.Document.12">
                  <p:embed/>
                </p:oleObj>
              </mc:Choice>
              <mc:Fallback>
                <p:oleObj name="文档" r:id="rId15" imgW="10552112" imgH="35770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22146" y="1052736"/>
                        <a:ext cx="10552112" cy="357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349288"/>
              </p:ext>
            </p:extLst>
          </p:nvPr>
        </p:nvGraphicFramePr>
        <p:xfrm>
          <a:off x="678558" y="4797152"/>
          <a:ext cx="10552112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9" name="文档" r:id="rId17" imgW="10552112" imgH="788809" progId="Word.Document.12">
                  <p:embed/>
                </p:oleObj>
              </mc:Choice>
              <mc:Fallback>
                <p:oleObj name="文档" r:id="rId17" imgW="10552112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78558" y="4797152"/>
                        <a:ext cx="10552112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908721"/>
            <a:ext cx="11392484" cy="5976663"/>
          </a:xfrm>
        </p:spPr>
        <p:txBody>
          <a:bodyPr/>
          <a:lstStyle/>
          <a:p>
            <a:pPr indent="713740" algn="ctr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选考进阶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11.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如图所示的电路中，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，滑动变阻器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的最大阻值为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两端的总电阻的最大值与最小值的和是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Ω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15 Ω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20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7170" name="Picture 2" descr="F:\人教物理必修第三册（合版）\22RJWL3+221.TIF"/>
          <p:cNvPicPr>
            <a:picLocks noChangeAspect="1" noChangeArrowheads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827" y="3212976"/>
            <a:ext cx="3123290" cy="141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548680"/>
            <a:ext cx="11392484" cy="1080120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799612"/>
              </p:ext>
            </p:extLst>
          </p:nvPr>
        </p:nvGraphicFramePr>
        <p:xfrm>
          <a:off x="631937" y="1412776"/>
          <a:ext cx="10552112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7" name="文档" r:id="rId15" imgW="10552112" imgH="4365850" progId="Word.Document.12">
                  <p:embed/>
                </p:oleObj>
              </mc:Choice>
              <mc:Fallback>
                <p:oleObj name="文档" r:id="rId15" imgW="10552112" imgH="43658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31937" y="1412776"/>
                        <a:ext cx="10552112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20689"/>
            <a:ext cx="11392484" cy="5976663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12.(2023·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宣城中学期末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四个相同的电流表分别改装成两个电流表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和两个电压表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的量程小于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的量程小于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，把它们接入如图所示的电路，闭合开关后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的读数和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的读数相同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的读数和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的读数相同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指针偏转角度和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指针偏转角相同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指针偏转角度比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指针偏转角度大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8194" name="Picture 2" descr="F:\人教物理必修第三册（合版）\23xkcwlrjbs11-63.TIF"/>
          <p:cNvPicPr>
            <a:picLocks noChangeAspect="1" noChangeArrowheads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787" y="2204864"/>
            <a:ext cx="3268856" cy="19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915" y="620688"/>
            <a:ext cx="11392484" cy="5976663"/>
          </a:xfrm>
        </p:spPr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543536"/>
              </p:ext>
            </p:extLst>
          </p:nvPr>
        </p:nvGraphicFramePr>
        <p:xfrm>
          <a:off x="826661" y="1556792"/>
          <a:ext cx="10552112" cy="337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1" name="文档" r:id="rId15" imgW="10552112" imgH="3372989" progId="Word.Document.12">
                  <p:embed/>
                </p:oleObj>
              </mc:Choice>
              <mc:Fallback>
                <p:oleObj name="文档" r:id="rId15" imgW="10552112" imgH="33729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6661" y="1556792"/>
                        <a:ext cx="10552112" cy="337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70194"/>
              </p:ext>
            </p:extLst>
          </p:nvPr>
        </p:nvGraphicFramePr>
        <p:xfrm>
          <a:off x="826661" y="836712"/>
          <a:ext cx="10461625" cy="546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name="文档" r:id="rId15" imgW="10552112" imgH="5529236" progId="Word.Document.12">
                  <p:embed/>
                </p:oleObj>
              </mc:Choice>
              <mc:Fallback>
                <p:oleObj name="文档" r:id="rId15" imgW="10552112" imgH="55292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6661" y="836712"/>
                        <a:ext cx="10461625" cy="546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0180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20688"/>
            <a:ext cx="11392484" cy="2304256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．如图所示是有两个量程的电压表，当使用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两个端点时，量程为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，当使用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两个端点时，量程为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。已知电流表的内阻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500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，满偏电流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mA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，求电阻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的值。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37890" name="Picture 2" descr="23xkcwlrjbs11-64.TIF"/>
          <p:cNvPicPr>
            <a:picLocks noChangeAspect="1" noChangeArrowheads="1"/>
          </p:cNvPicPr>
          <p:nvPr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824" y="2996952"/>
            <a:ext cx="6351186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5743" y="620688"/>
            <a:ext cx="11392484" cy="5184576"/>
          </a:xfrm>
        </p:spPr>
        <p:txBody>
          <a:bodyPr/>
          <a:lstStyle/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当使用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两个端点时，接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电压，电流表满偏，即电流为满偏电流。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根据串联电路规律，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V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解得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9.5×10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同理，当使用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两端点时，接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电压时，电流表满偏，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I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100 V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tabLst>
                <a:tab pos="315087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解得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9×10</a:t>
            </a:r>
            <a:r>
              <a:rPr lang="en-US" altLang="zh-CN" b="1" kern="100" baseline="300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Ω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Rectangl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33296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5" name="Rectangle 2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18108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6" name="Rectangle 21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90080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7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26503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8" name="Rectangle 2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362926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9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349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" name="Rectangle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36939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14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Rectangle 2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73362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15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Rectangl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97851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16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Rectangl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462079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17</a:t>
            </a:r>
            <a:endParaRPr lang="en-US" altLang="zh-CN" sz="14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Rectangl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825577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18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Rectangl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89805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19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Rectangl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554033" y="116632"/>
            <a:ext cx="29382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798545"/>
              </p:ext>
            </p:extLst>
          </p:nvPr>
        </p:nvGraphicFramePr>
        <p:xfrm>
          <a:off x="479850" y="5805264"/>
          <a:ext cx="10552112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" name="文档" r:id="rId16" imgW="10552112" imgH="788809" progId="Word.Document.12">
                  <p:embed/>
                </p:oleObj>
              </mc:Choice>
              <mc:Fallback>
                <p:oleObj name="文档" r:id="rId16" imgW="10552112" imgH="78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79850" y="5805264"/>
                        <a:ext cx="10552112" cy="788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2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7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</TotalTime>
  <Words>3289</Words>
  <Application>Microsoft Office PowerPoint</Application>
  <PresentationFormat>自定义</PresentationFormat>
  <Paragraphs>594</Paragraphs>
  <Slides>66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68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216</cp:revision>
  <dcterms:created xsi:type="dcterms:W3CDTF">2021-04-02T06:41:31Z</dcterms:created>
  <dcterms:modified xsi:type="dcterms:W3CDTF">2023-11-29T02:30:58Z</dcterms:modified>
</cp:coreProperties>
</file>